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Montserrat Bold" charset="1" panose="00000800000000000000"/>
      <p:regular r:id="rId11"/>
    </p:embeddedFont>
    <p:embeddedFont>
      <p:font typeface="Montserrat" charset="1" panose="00000500000000000000"/>
      <p:regular r:id="rId12"/>
    </p:embeddedFont>
    <p:embeddedFont>
      <p:font typeface="Prata" charset="1" panose="000005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jpeg" Type="http://schemas.openxmlformats.org/officeDocument/2006/relationships/image"/><Relationship Id="rId6" Target="../media/VAGnF3iduoE.mp4" Type="http://schemas.openxmlformats.org/officeDocument/2006/relationships/video"/><Relationship Id="rId7" Target="../media/VAGnF3iduoE.mp4" Type="http://schemas.microsoft.com/office/2007/relationships/media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78827" y="23024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8" y="0"/>
                </a:lnTo>
                <a:lnTo>
                  <a:pt x="4697438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15166" y="1108730"/>
            <a:ext cx="1222944" cy="844943"/>
          </a:xfrm>
          <a:custGeom>
            <a:avLst/>
            <a:gdLst/>
            <a:ahLst/>
            <a:cxnLst/>
            <a:rect r="r" b="b" t="t" l="l"/>
            <a:pathLst>
              <a:path h="844943" w="1222944">
                <a:moveTo>
                  <a:pt x="0" y="0"/>
                </a:moveTo>
                <a:lnTo>
                  <a:pt x="1222944" y="0"/>
                </a:lnTo>
                <a:lnTo>
                  <a:pt x="1222944" y="844943"/>
                </a:lnTo>
                <a:lnTo>
                  <a:pt x="0" y="8449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43349" y="3224731"/>
            <a:ext cx="13292146" cy="1654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72"/>
              </a:lnSpc>
            </a:pPr>
            <a:r>
              <a:rPr lang="en-US" b="true" sz="12206" spc="45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NEURAL DRIVE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427054"/>
            <a:ext cx="14732991" cy="526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5"/>
              </a:lnSpc>
            </a:pPr>
            <a:r>
              <a:rPr lang="en-US" sz="34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Gargash Hackathon 2025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49906" y="7494924"/>
            <a:ext cx="5014235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Raj Rangwani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Ruhan Goltay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Divya Kishor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642799" y="1242268"/>
            <a:ext cx="11002403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ENABLING DREAMS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0"/>
            <a:ext cx="18288000" cy="11493362"/>
          </a:xfrm>
          <a:custGeom>
            <a:avLst/>
            <a:gdLst/>
            <a:ahLst/>
            <a:cxnLst/>
            <a:rect r="r" b="b" t="t" l="l"/>
            <a:pathLst>
              <a:path h="11493362" w="18288000">
                <a:moveTo>
                  <a:pt x="0" y="0"/>
                </a:moveTo>
                <a:lnTo>
                  <a:pt x="18288000" y="0"/>
                </a:lnTo>
                <a:lnTo>
                  <a:pt x="18288000" y="11493362"/>
                </a:lnTo>
                <a:lnTo>
                  <a:pt x="0" y="114933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4000"/>
            </a:blip>
            <a:stretch>
              <a:fillRect l="0" t="-3996" r="-13173" b="-4739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03851" y="4436523"/>
            <a:ext cx="7671526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Financial Planning App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3851" y="5373510"/>
            <a:ext cx="8052792" cy="334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Set  and Track Financial Goals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Live Alerts on Market Price Dynamics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Cross Sell Rental Leases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Facilitate Investment Serivces</a:t>
            </a:r>
          </a:p>
          <a:p>
            <a:pPr algn="ctr">
              <a:lnSpc>
                <a:spcPts val="4480"/>
              </a:lnSpc>
            </a:pPr>
          </a:p>
          <a:p>
            <a:pPr algn="ctr">
              <a:lnSpc>
                <a:spcPts val="44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66862" y="4830858"/>
            <a:ext cx="902541" cy="90254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494491" y="4999415"/>
            <a:ext cx="902541" cy="90254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960094" y="3440468"/>
            <a:ext cx="902541" cy="90254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642799" y="1430737"/>
            <a:ext cx="11002403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ROAD TO RIDE</a:t>
            </a:r>
          </a:p>
        </p:txBody>
      </p:sp>
      <p:sp>
        <p:nvSpPr>
          <p:cNvPr name="AutoShape 13" id="13"/>
          <p:cNvSpPr/>
          <p:nvPr/>
        </p:nvSpPr>
        <p:spPr>
          <a:xfrm flipV="true">
            <a:off x="2869888" y="3892641"/>
            <a:ext cx="6090206" cy="1106773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14" id="14"/>
          <p:cNvSpPr/>
          <p:nvPr/>
        </p:nvSpPr>
        <p:spPr>
          <a:xfrm flipH="true" flipV="true">
            <a:off x="9862635" y="3892641"/>
            <a:ext cx="3784944" cy="1219315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Freeform 15" id="15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066862" y="5021459"/>
            <a:ext cx="902541" cy="475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0"/>
              </a:lnSpc>
            </a:pPr>
            <a:r>
              <a:rPr lang="en-US" b="true" sz="2814">
                <a:solidFill>
                  <a:srgbClr val="010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494491" y="5190015"/>
            <a:ext cx="902541" cy="475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0"/>
              </a:lnSpc>
            </a:pPr>
            <a:r>
              <a:rPr lang="en-US" b="true" sz="2814">
                <a:solidFill>
                  <a:srgbClr val="010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960094" y="3631069"/>
            <a:ext cx="902541" cy="475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0"/>
              </a:lnSpc>
            </a:pPr>
            <a:r>
              <a:rPr lang="en-US" b="true" sz="2814">
                <a:solidFill>
                  <a:srgbClr val="010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62451" y="6493203"/>
            <a:ext cx="4893294" cy="2453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Customer Enters Details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Enables Credit Card Transactions Data Sharing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849311" y="6666179"/>
            <a:ext cx="4719826" cy="195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Cross Sell:</a:t>
            </a:r>
          </a:p>
          <a:p>
            <a:pPr algn="l" marL="1209039" indent="-403013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Real Estate Leases</a:t>
            </a:r>
          </a:p>
          <a:p>
            <a:pPr algn="l" marL="1209039" indent="-403013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Investment Products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263815" y="5325288"/>
            <a:ext cx="4376910" cy="2453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CRM with lots of Data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DL Models for predicting Savings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Scrape Market Prices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24898" y="5898903"/>
            <a:ext cx="3386468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Web App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486844" y="5992870"/>
            <a:ext cx="3386468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Bridge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920721" y="4598246"/>
            <a:ext cx="3386468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SnowFlake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642799" y="-66040"/>
            <a:ext cx="11002403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PROTOTYPE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192722" y="1424068"/>
            <a:ext cx="15491012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95199" y="1394668"/>
            <a:ext cx="11002403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FORWARD DRIVE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0800000">
            <a:off x="36065" y="70004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56640" y="3856355"/>
            <a:ext cx="13254770" cy="540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Additional Deep Learning Models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 Predict customer background, income, home rental based on spending habits.</a:t>
            </a:r>
          </a:p>
          <a:p>
            <a:pPr algn="l">
              <a:lnSpc>
                <a:spcPts val="4480"/>
              </a:lnSpc>
            </a:pPr>
          </a:p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NLP Integrated Communication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 Alerts and interactions taylored to individual customer and current market prices</a:t>
            </a:r>
          </a:p>
          <a:p>
            <a:pPr algn="ctr">
              <a:lnSpc>
                <a:spcPts val="4480"/>
              </a:lnSpc>
            </a:pPr>
          </a:p>
          <a:p>
            <a:pPr algn="ctr">
              <a:lnSpc>
                <a:spcPts val="44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DAGnEwE1x60</dc:identifier>
  <dcterms:modified xsi:type="dcterms:W3CDTF">2011-08-01T06:04:30Z</dcterms:modified>
  <cp:revision>1</cp:revision>
  <dc:title>Neural Drive</dc:title>
</cp:coreProperties>
</file>